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0" r:id="rId5"/>
    <p:sldId id="261" r:id="rId6"/>
    <p:sldId id="262" r:id="rId7"/>
    <p:sldId id="263" r:id="rId8"/>
    <p:sldId id="264" r:id="rId9"/>
    <p:sldId id="270" r:id="rId10"/>
    <p:sldId id="272" r:id="rId11"/>
    <p:sldId id="268" r:id="rId12"/>
    <p:sldId id="265" r:id="rId13"/>
    <p:sldId id="267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B10C-8416-4410-A23D-C5508E47C45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5374-1EE3-4D95-8492-C64110A14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C%D0%B0%D0%BB%D1%8C%D0%BF%D0%B8%D0%B3%D0%B8%D0%B5%D0%B2_%D1%81%D0%BB%D0%BE%D0%B9&amp;action=edit&amp;redlink=1" TargetMode="External"/><Relationship Id="rId2" Type="http://schemas.openxmlformats.org/officeDocument/2006/relationships/hyperlink" Target="https://ru.wikipedia.org/w/index.php?title=%D0%9C%D0%B0%D0%BB%D1%8C%D0%BF%D0%B8%D0%B3%D0%B8%D0%B5%D0%B2%D1%8B_%D1%82%D0%B5%D0%BB%D1%8C%D1%86%D0%B0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D%D0%B0%D1%81%D0%B5%D0%BA%D0%BE%D0%BC%D1%8B%D0%B5" TargetMode="External"/><Relationship Id="rId4" Type="http://schemas.openxmlformats.org/officeDocument/2006/relationships/hyperlink" Target="https://ru.wikipedia.org/wiki/%D0%9C%D0%B0%D0%BB%D1%8C%D0%BF%D0%B8%D0%B3%D0%B8%D0%B5%D0%B2%D1%8B_%D1%81%D0%BE%D1%81%D1%83%D0%B4%D1%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.ru/%D0%9F%D0%B0%D1%80%D0%B5%D0%BD%D1%85%D0%B8%D0%BC%D0%B0" TargetMode="External"/><Relationship Id="rId2" Type="http://schemas.openxmlformats.org/officeDocument/2006/relationships/hyperlink" Target="http://www.enci.ru/%D0%9A%D1%81%D0%B8%D0%BB%D0%B5%D0%BC%D0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43852" cy="10715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Казахский национальный университет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им.аль-Фараби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Факультет биологии и биотехнологии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биоресурсов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7643866" cy="41386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Гистология </a:t>
            </a:r>
            <a:r>
              <a:rPr lang="ru-RU" dirty="0">
                <a:solidFill>
                  <a:schemeClr val="tx1"/>
                </a:solidFill>
              </a:rPr>
              <a:t>и цитология, их содержание, задачи, связь с другими науками, значение.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Методы исследования в гистологии и </a:t>
            </a:r>
            <a:r>
              <a:rPr lang="ru-RU" dirty="0" smtClean="0">
                <a:solidFill>
                  <a:schemeClr val="tx1"/>
                </a:solidFill>
              </a:rPr>
              <a:t>цитологии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smtClean="0">
                <a:solidFill>
                  <a:schemeClr val="tx1"/>
                </a:solidFill>
              </a:rPr>
              <a:t>Лекция </a:t>
            </a:r>
            <a:r>
              <a:rPr lang="ru-RU" sz="28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Лектор – д.б.н., профессор </a:t>
            </a:r>
            <a:r>
              <a:rPr lang="ru-RU" sz="2800" dirty="0" err="1" smtClean="0">
                <a:solidFill>
                  <a:schemeClr val="tx1"/>
                </a:solidFill>
              </a:rPr>
              <a:t>Т.М.Шалахметова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3866" cy="49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Размерные характеристики биообъектов 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980728"/>
            <a:ext cx="8381554" cy="628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087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Методы исследования клеток и тканей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38" t="7260" r="16750" b="4349"/>
          <a:stretch>
            <a:fillRect/>
          </a:stretch>
        </p:blipFill>
        <p:spPr bwMode="auto">
          <a:xfrm>
            <a:off x="1214414" y="1092979"/>
            <a:ext cx="6786610" cy="475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Современные методы исследования клеток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072" y="1071563"/>
            <a:ext cx="504041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59" t="8839" r="26028" b="4349"/>
          <a:stretch>
            <a:fillRect/>
          </a:stretch>
        </p:blipFill>
        <p:spPr bwMode="auto">
          <a:xfrm>
            <a:off x="285720" y="142852"/>
            <a:ext cx="8572528" cy="64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180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Методы электронной микроскопии</a:t>
            </a:r>
            <a:endParaRPr lang="ru-RU" sz="3200" dirty="0"/>
          </a:p>
        </p:txBody>
      </p:sp>
      <p:pic>
        <p:nvPicPr>
          <p:cNvPr id="4" name="Объект 3" descr="http://www.studfiles.ru/html/2706/365/html_9hnZPJKnFI.1k3f/htmlconvd-5U8JHN_html_29635ea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980729"/>
            <a:ext cx="223224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tudfiles.ru/html/2706/365/html_9hnZPJKnFI.1k3f/htmlconvd-5U8JHN_html_6a3c0fa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2" y="836714"/>
            <a:ext cx="2736305" cy="410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studfiles.ru/html/2706/365/html_9hnZPJKnFI.1k3f/htmlconvd-5U8JHN_html_5785ceb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1124744"/>
            <a:ext cx="290487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studfiles.ru/html/2706/365/html_9hnZPJKnFI.1k3f/htmlconvd-5U8JHN_html_m2e4e70a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78" y="3140969"/>
            <a:ext cx="2969759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83569" y="5085187"/>
            <a:ext cx="823346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Существуют: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трансмиссионные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(ТЭМ)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сканирующие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(СЭМ) электронные микроскопы.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 ТЭМ можно получить плоскостное изображение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 (верхний снимок ВИЧ),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СЭМ позволяет получить пространственное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изображение (нижний снимок ВИЧ).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7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1"/>
            <a:r>
              <a:rPr lang="ru-RU" dirty="0"/>
              <a:t>1. Ченцов Ю.С. Введение в клеточную биологию. Учебник. М., МГУ, 2004.  494 с.</a:t>
            </a:r>
          </a:p>
          <a:p>
            <a:pPr lvl="1"/>
            <a:r>
              <a:rPr lang="ru-RU" dirty="0"/>
              <a:t>2. Ченцов Ю.С. Общая цитология. Учебник. М., МГУ, 1995. 384 с.</a:t>
            </a:r>
          </a:p>
          <a:p>
            <a:pPr lvl="1"/>
            <a:r>
              <a:rPr lang="ru-RU" dirty="0"/>
              <a:t>3. </a:t>
            </a:r>
            <a:r>
              <a:rPr lang="ru-RU" dirty="0" err="1"/>
              <a:t>Заварзин</a:t>
            </a:r>
            <a:r>
              <a:rPr lang="ru-RU" dirty="0"/>
              <a:t> А.А., </a:t>
            </a:r>
            <a:r>
              <a:rPr lang="ru-RU" dirty="0" err="1"/>
              <a:t>Харазова</a:t>
            </a:r>
            <a:r>
              <a:rPr lang="ru-RU" dirty="0"/>
              <a:t> А.Д., </a:t>
            </a:r>
            <a:r>
              <a:rPr lang="ru-RU" dirty="0" err="1"/>
              <a:t>Молитвин</a:t>
            </a:r>
            <a:r>
              <a:rPr lang="ru-RU" dirty="0"/>
              <a:t> М.Н. Биология клетки: общая цитология. СПб.: Изд-во СПб. Ун-та, 1992, 239 с.</a:t>
            </a:r>
          </a:p>
          <a:p>
            <a:pPr lvl="1"/>
            <a:r>
              <a:rPr lang="ru-RU" dirty="0"/>
              <a:t>4. Практикум по цитологии/Под </a:t>
            </a:r>
            <a:r>
              <a:rPr lang="ru-RU" dirty="0" err="1"/>
              <a:t>ред.Ю.С.Ченцова</a:t>
            </a:r>
            <a:r>
              <a:rPr lang="ru-RU" dirty="0"/>
              <a:t>. </a:t>
            </a:r>
            <a:r>
              <a:rPr lang="ru-RU" dirty="0" err="1"/>
              <a:t>М.:Изд-во</a:t>
            </a:r>
            <a:r>
              <a:rPr lang="ru-RU" dirty="0"/>
              <a:t> МГУ, 1988.</a:t>
            </a:r>
          </a:p>
          <a:p>
            <a:pPr lvl="1"/>
            <a:r>
              <a:rPr lang="ru-RU" dirty="0"/>
              <a:t>5. </a:t>
            </a:r>
            <a:r>
              <a:rPr lang="ru-RU" dirty="0" err="1"/>
              <a:t>Альбертс</a:t>
            </a:r>
            <a:r>
              <a:rPr lang="ru-RU" dirty="0"/>
              <a:t> Б., Брей Д., Льюис Д. Молекулярная биология клетки: в 5-ти томах. М.: Мир. 2012.</a:t>
            </a:r>
          </a:p>
          <a:p>
            <a:pPr lvl="1"/>
            <a:r>
              <a:rPr lang="ru-RU" dirty="0"/>
              <a:t>6. Афанасьев Ю.И. и др. Гистология. М., 2000,  678с.</a:t>
            </a:r>
          </a:p>
        </p:txBody>
      </p:sp>
    </p:spTree>
    <p:extLst>
      <p:ext uri="{BB962C8B-B14F-4D97-AF65-F5344CB8AC3E}">
        <p14:creationId xmlns:p14="http://schemas.microsoft.com/office/powerpoint/2010/main" val="413704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Предмет «Биология клетки». История науки. Постулаты Клеточной теории.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19256" cy="54543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«Биология клетки» </a:t>
            </a:r>
            <a:r>
              <a:rPr lang="ru-RU" sz="2000" dirty="0" smtClean="0"/>
              <a:t>- наука о строении, функционировании, происхождении, размножении клеток.</a:t>
            </a:r>
          </a:p>
          <a:p>
            <a:r>
              <a:rPr lang="ru-RU" sz="2000" dirty="0" smtClean="0"/>
              <a:t>Термин </a:t>
            </a:r>
            <a:r>
              <a:rPr lang="ru-RU" sz="2000" b="1" dirty="0" smtClean="0"/>
              <a:t>«Биология клетки» </a:t>
            </a:r>
            <a:r>
              <a:rPr lang="ru-RU" sz="2000" dirty="0" smtClean="0"/>
              <a:t>введен </a:t>
            </a:r>
            <a:r>
              <a:rPr lang="ru-RU" sz="2000" b="1" dirty="0" smtClean="0"/>
              <a:t>Ж-Б </a:t>
            </a:r>
            <a:r>
              <a:rPr lang="ru-RU" sz="2000" b="1" dirty="0" err="1" smtClean="0"/>
              <a:t>Карнуа</a:t>
            </a:r>
            <a:r>
              <a:rPr lang="ru-RU" sz="2000" b="1" dirty="0" smtClean="0"/>
              <a:t> </a:t>
            </a:r>
            <a:r>
              <a:rPr lang="ru-RU" sz="2000" dirty="0" smtClean="0"/>
              <a:t>в </a:t>
            </a:r>
            <a:r>
              <a:rPr lang="ru-RU" sz="2000" b="1" dirty="0" smtClean="0"/>
              <a:t>1884</a:t>
            </a:r>
            <a:r>
              <a:rPr lang="ru-RU" sz="2000" dirty="0" smtClean="0"/>
              <a:t> году в одноименной книге.</a:t>
            </a:r>
          </a:p>
          <a:p>
            <a:r>
              <a:rPr lang="ru-RU" sz="2000" b="1" dirty="0" smtClean="0"/>
              <a:t>История цитологии: </a:t>
            </a:r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100" dirty="0" smtClean="0"/>
              <a:t>английский естествоиспытатель </a:t>
            </a:r>
            <a:r>
              <a:rPr lang="ru-RU" sz="2100" b="1" dirty="0" smtClean="0"/>
              <a:t>Роберт Гук</a:t>
            </a:r>
            <a:r>
              <a:rPr lang="ru-RU" sz="2100" dirty="0" smtClean="0"/>
              <a:t> впервые через </a:t>
            </a:r>
            <a:r>
              <a:rPr lang="ru-RU" sz="2100" dirty="0"/>
              <a:t>лупу </a:t>
            </a:r>
            <a:r>
              <a:rPr lang="ru-RU" sz="2100" dirty="0" smtClean="0"/>
              <a:t> рассмотрел мельчайшие </a:t>
            </a:r>
            <a:r>
              <a:rPr lang="ru-RU" sz="2100" dirty="0"/>
              <a:t>пустые «мешочки» и «ячейки» </a:t>
            </a:r>
            <a:r>
              <a:rPr lang="ru-RU" sz="2100" dirty="0" smtClean="0"/>
              <a:t>в срезе пробки и назвал их «</a:t>
            </a:r>
            <a:r>
              <a:rPr lang="ru-RU" sz="2100" dirty="0" smtClean="0"/>
              <a:t>клетками</a:t>
            </a:r>
            <a:r>
              <a:rPr lang="ru-RU" sz="2100" dirty="0" smtClean="0"/>
              <a:t>»</a:t>
            </a:r>
            <a:r>
              <a:rPr lang="ru-RU" sz="2100" dirty="0" smtClean="0"/>
              <a:t>, </a:t>
            </a:r>
            <a:r>
              <a:rPr lang="ru-RU" sz="2100" dirty="0" smtClean="0"/>
              <a:t>в книге </a:t>
            </a:r>
            <a:r>
              <a:rPr lang="ru-RU" sz="2100" dirty="0"/>
              <a:t>«Микрография» (</a:t>
            </a:r>
            <a:r>
              <a:rPr lang="ru-RU" sz="2100" b="1" dirty="0"/>
              <a:t>1665</a:t>
            </a:r>
            <a:r>
              <a:rPr lang="ru-RU" sz="2100" dirty="0" smtClean="0"/>
              <a:t>)</a:t>
            </a:r>
          </a:p>
          <a:p>
            <a:pPr marL="0" indent="0">
              <a:buNone/>
            </a:pPr>
            <a:r>
              <a:rPr lang="ru-RU" sz="2000" dirty="0" smtClean="0"/>
              <a:t>– </a:t>
            </a:r>
            <a:r>
              <a:rPr lang="ru-RU" sz="2100" dirty="0" smtClean="0"/>
              <a:t>голландский </a:t>
            </a:r>
            <a:r>
              <a:rPr lang="ru-RU" sz="2100" dirty="0"/>
              <a:t>ученый </a:t>
            </a:r>
            <a:r>
              <a:rPr lang="ru-RU" sz="2100" b="1" dirty="0" smtClean="0"/>
              <a:t>Антонио Левенгук (1665-1723) </a:t>
            </a:r>
            <a:r>
              <a:rPr lang="ru-RU" sz="2100" dirty="0" smtClean="0"/>
              <a:t>изготавливал линзы </a:t>
            </a:r>
            <a:r>
              <a:rPr lang="ru-RU" sz="2100" dirty="0"/>
              <a:t>300-кратного увеличения, и устанавливая их в металлические оправы (микроскопы</a:t>
            </a:r>
            <a:r>
              <a:rPr lang="ru-RU" sz="2100" dirty="0" smtClean="0"/>
              <a:t>), открыл мир одноклеточных организмов (амебы, инфузории), </a:t>
            </a:r>
            <a:r>
              <a:rPr lang="ru-RU" sz="2100" dirty="0"/>
              <a:t>кишечнополостные и их деление (гидра), микроорганизмы (дрожжи, бактерии), эритроциты и сперматозоиды </a:t>
            </a:r>
            <a:r>
              <a:rPr lang="ru-RU" sz="2100" dirty="0" smtClean="0"/>
              <a:t>животных; </a:t>
            </a:r>
          </a:p>
          <a:p>
            <a:pPr marL="0" indent="0">
              <a:buNone/>
            </a:pPr>
            <a:r>
              <a:rPr lang="ru-RU" sz="2000" b="1" dirty="0" smtClean="0"/>
              <a:t>- </a:t>
            </a:r>
            <a:r>
              <a:rPr lang="ru-RU" sz="2100" dirty="0" smtClean="0"/>
              <a:t>итальянский ученый </a:t>
            </a:r>
            <a:r>
              <a:rPr lang="ru-RU" sz="2100" b="1" dirty="0" err="1" smtClean="0"/>
              <a:t>Марчело</a:t>
            </a:r>
            <a:r>
              <a:rPr lang="ru-RU" sz="2100" dirty="0" smtClean="0"/>
              <a:t>  </a:t>
            </a:r>
            <a:r>
              <a:rPr lang="ru-RU" sz="2100" b="1" dirty="0" err="1" smtClean="0"/>
              <a:t>Мальпиги</a:t>
            </a:r>
            <a:r>
              <a:rPr lang="ru-RU" sz="2100" b="1" dirty="0" smtClean="0"/>
              <a:t>  </a:t>
            </a:r>
            <a:r>
              <a:rPr lang="ru-RU" sz="2100" b="1" dirty="0"/>
              <a:t>и </a:t>
            </a:r>
            <a:r>
              <a:rPr lang="ru-RU" sz="2100" dirty="0" smtClean="0"/>
              <a:t>английский ботаник </a:t>
            </a:r>
            <a:r>
              <a:rPr lang="ru-RU" sz="2100" b="1" dirty="0" err="1" smtClean="0"/>
              <a:t>Немия</a:t>
            </a:r>
            <a:r>
              <a:rPr lang="ru-RU" sz="2100" dirty="0" smtClean="0"/>
              <a:t> </a:t>
            </a:r>
            <a:r>
              <a:rPr lang="ru-RU" sz="2100" b="1" dirty="0" err="1" smtClean="0"/>
              <a:t>Грю</a:t>
            </a:r>
            <a:r>
              <a:rPr lang="ru-RU" sz="2100" b="1" dirty="0" smtClean="0"/>
              <a:t> </a:t>
            </a:r>
            <a:r>
              <a:rPr lang="ru-RU" sz="2100" dirty="0" smtClean="0"/>
              <a:t>проводили исследования </a:t>
            </a:r>
            <a:r>
              <a:rPr lang="ru-RU" sz="2100" dirty="0"/>
              <a:t>по микроскопической анатомии растений, </a:t>
            </a:r>
            <a:r>
              <a:rPr lang="ru-RU" sz="2100" dirty="0" smtClean="0"/>
              <a:t>показали, что различные части растений также состоят из «ячеек» и результаты опубликовали </a:t>
            </a:r>
            <a:r>
              <a:rPr lang="ru-RU" sz="2100" dirty="0"/>
              <a:t>в книге «Анатомия растений» (</a:t>
            </a:r>
            <a:r>
              <a:rPr lang="ru-RU" sz="2100" b="1" dirty="0"/>
              <a:t>1671</a:t>
            </a:r>
            <a:r>
              <a:rPr lang="ru-RU" sz="2100" dirty="0"/>
              <a:t>). Именем </a:t>
            </a:r>
            <a:r>
              <a:rPr lang="ru-RU" sz="2100" dirty="0" err="1"/>
              <a:t>Мальпиги</a:t>
            </a:r>
            <a:r>
              <a:rPr lang="ru-RU" sz="2100" dirty="0"/>
              <a:t> впоследствии были названы некоторые открытые им органы и структуры: </a:t>
            </a:r>
            <a:r>
              <a:rPr lang="ru-RU" sz="2100" u="sng" dirty="0" err="1">
                <a:hlinkClick r:id="rId2" tooltip="Мальпигиевы тельца (страница отсутствует)"/>
              </a:rPr>
              <a:t>мальпигиевы</a:t>
            </a:r>
            <a:r>
              <a:rPr lang="ru-RU" sz="2100" u="sng" dirty="0">
                <a:hlinkClick r:id="rId2" tooltip="Мальпигиевы тельца (страница отсутствует)"/>
              </a:rPr>
              <a:t> тельца</a:t>
            </a:r>
            <a:r>
              <a:rPr lang="ru-RU" sz="2100" dirty="0"/>
              <a:t> (в почках и селезёнке), </a:t>
            </a:r>
            <a:r>
              <a:rPr lang="ru-RU" sz="2100" u="sng" dirty="0" err="1">
                <a:hlinkClick r:id="rId3" tooltip="Мальпигиев слой (страница отсутствует)"/>
              </a:rPr>
              <a:t>мальпигиев</a:t>
            </a:r>
            <a:r>
              <a:rPr lang="ru-RU" sz="2100" u="sng" dirty="0">
                <a:hlinkClick r:id="rId3" tooltip="Мальпигиев слой (страница отсутствует)"/>
              </a:rPr>
              <a:t> слой</a:t>
            </a:r>
            <a:r>
              <a:rPr lang="ru-RU" sz="2100" dirty="0"/>
              <a:t> (в коже), </a:t>
            </a:r>
            <a:r>
              <a:rPr lang="ru-RU" sz="2100" u="sng" dirty="0" err="1">
                <a:hlinkClick r:id="rId4" tooltip="Мальпигиевы сосуды"/>
              </a:rPr>
              <a:t>мальпигиевы</a:t>
            </a:r>
            <a:r>
              <a:rPr lang="ru-RU" sz="2100" u="sng" dirty="0">
                <a:hlinkClick r:id="rId4" tooltip="Мальпигиевы сосуды"/>
              </a:rPr>
              <a:t> сосуды</a:t>
            </a:r>
            <a:r>
              <a:rPr lang="ru-RU" sz="2100" dirty="0"/>
              <a:t> (у паукообразных, многоножек и </a:t>
            </a:r>
            <a:r>
              <a:rPr lang="ru-RU" sz="2100" u="sng" dirty="0">
                <a:hlinkClick r:id="rId5" tooltip="Насекомые"/>
              </a:rPr>
              <a:t>насекомых</a:t>
            </a:r>
            <a:r>
              <a:rPr lang="ru-RU" sz="2100" dirty="0" smtClean="0"/>
              <a:t>).</a:t>
            </a:r>
            <a:endParaRPr lang="ru-RU" sz="21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641107" y="-116403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(1671)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196"/>
            <a:ext cx="8229600" cy="7238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История цитологии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078" y="764704"/>
            <a:ext cx="8337393" cy="5904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300" b="1" dirty="0" smtClean="0"/>
              <a:t>- </a:t>
            </a:r>
            <a:r>
              <a:rPr lang="ru-RU" sz="1900" b="1" dirty="0" err="1" smtClean="0"/>
              <a:t>Немия</a:t>
            </a:r>
            <a:r>
              <a:rPr lang="ru-RU" sz="1900" b="1" dirty="0" smtClean="0"/>
              <a:t> </a:t>
            </a:r>
            <a:r>
              <a:rPr lang="ru-RU" sz="1900" b="1" dirty="0" err="1"/>
              <a:t>Грю</a:t>
            </a:r>
            <a:r>
              <a:rPr lang="ru-RU" sz="1900" b="1" dirty="0"/>
              <a:t> </a:t>
            </a:r>
            <a:r>
              <a:rPr lang="ru-RU" sz="1900" dirty="0"/>
              <a:t>стал основоположником анатомии растений. Он впервые описал устьица, строение цветков, радиальное расположение </a:t>
            </a:r>
            <a:r>
              <a:rPr lang="ru-RU" sz="1900" dirty="0">
                <a:hlinkClick r:id="rId2" tooltip="Ксилема"/>
              </a:rPr>
              <a:t>ксилемы</a:t>
            </a:r>
            <a:r>
              <a:rPr lang="ru-RU" sz="1900" dirty="0"/>
              <a:t> в корнях, морфологию сосудистой ткани в стеблях, ввел термины «сравнительная анатомия», «ткань» и «</a:t>
            </a:r>
            <a:r>
              <a:rPr lang="ru-RU" sz="1900" dirty="0">
                <a:hlinkClick r:id="rId3" tooltip="Паренхима"/>
              </a:rPr>
              <a:t>паренхима</a:t>
            </a:r>
            <a:r>
              <a:rPr lang="ru-RU" sz="1900" dirty="0"/>
              <a:t>» в ботанике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1900" dirty="0"/>
              <a:t>Немецкий и российский анатом и физиолог </a:t>
            </a:r>
            <a:r>
              <a:rPr lang="ru-RU" sz="1900" b="1" dirty="0" err="1"/>
              <a:t>Каспар</a:t>
            </a:r>
            <a:r>
              <a:rPr lang="ru-RU" sz="1900" b="1" dirty="0"/>
              <a:t> Вольф в </a:t>
            </a:r>
            <a:r>
              <a:rPr lang="ru-RU" sz="1900" dirty="0"/>
              <a:t>работе «Теории зарождения» </a:t>
            </a:r>
            <a:r>
              <a:rPr lang="ru-RU" sz="1900" b="1" dirty="0"/>
              <a:t>(1759) </a:t>
            </a:r>
            <a:r>
              <a:rPr lang="ru-RU" sz="1900" dirty="0" smtClean="0"/>
              <a:t>сравнивал </a:t>
            </a:r>
            <a:r>
              <a:rPr lang="ru-RU" sz="1900" dirty="0"/>
              <a:t>развитие микроскопического строения растений и животных, а также </a:t>
            </a:r>
            <a:r>
              <a:rPr lang="ru-RU" sz="1900" dirty="0" smtClean="0"/>
              <a:t>источники </a:t>
            </a:r>
            <a:r>
              <a:rPr lang="ru-RU" sz="1900" dirty="0"/>
              <a:t>их зарождения. </a:t>
            </a:r>
            <a:r>
              <a:rPr lang="ru-RU" sz="1900" dirty="0" smtClean="0"/>
              <a:t>Он </a:t>
            </a:r>
            <a:r>
              <a:rPr lang="ru-RU" sz="1900" dirty="0"/>
              <a:t>положил начало </a:t>
            </a:r>
            <a:r>
              <a:rPr lang="ru-RU" sz="1900" dirty="0" smtClean="0"/>
              <a:t>эмбриологии, показав, что зародыш </a:t>
            </a:r>
            <a:r>
              <a:rPr lang="ru-RU" sz="1900" dirty="0"/>
              <a:t>как у растений, так и у животных развивается из клетки, которая движется по специальным </a:t>
            </a:r>
            <a:r>
              <a:rPr lang="ru-RU" sz="1900" dirty="0" smtClean="0"/>
              <a:t>каналам.</a:t>
            </a:r>
            <a:endParaRPr lang="ru-RU" sz="1900" dirty="0"/>
          </a:p>
          <a:p>
            <a:pPr>
              <a:buFontTx/>
              <a:buChar char="-"/>
            </a:pPr>
            <a:r>
              <a:rPr lang="ru-RU" sz="1900" dirty="0" smtClean="0"/>
              <a:t>итальянский </a:t>
            </a:r>
            <a:r>
              <a:rPr lang="ru-RU" sz="1900" dirty="0"/>
              <a:t>ученый </a:t>
            </a:r>
            <a:r>
              <a:rPr lang="ru-RU" sz="1900" b="1" dirty="0" err="1"/>
              <a:t>Феличео</a:t>
            </a:r>
            <a:r>
              <a:rPr lang="ru-RU" sz="1900" b="1" dirty="0"/>
              <a:t> Фонтана (1781</a:t>
            </a:r>
            <a:r>
              <a:rPr lang="ru-RU" sz="1900" b="1" dirty="0" smtClean="0"/>
              <a:t>)</a:t>
            </a:r>
            <a:r>
              <a:rPr lang="ru-RU" sz="1900" dirty="0" smtClean="0"/>
              <a:t> </a:t>
            </a:r>
            <a:r>
              <a:rPr lang="ru-RU" sz="1900" dirty="0"/>
              <a:t>описал другие животные клетки; </a:t>
            </a:r>
            <a:endParaRPr lang="ru-RU" sz="1900" dirty="0" smtClean="0"/>
          </a:p>
          <a:p>
            <a:pPr>
              <a:buFontTx/>
              <a:buChar char="-"/>
            </a:pPr>
            <a:r>
              <a:rPr lang="ru-RU" sz="2000" dirty="0" smtClean="0"/>
              <a:t>прогресс </a:t>
            </a:r>
            <a:r>
              <a:rPr lang="ru-RU" sz="2000" dirty="0"/>
              <a:t>в изучении </a:t>
            </a:r>
            <a:r>
              <a:rPr lang="ru-RU" sz="2000" dirty="0" err="1"/>
              <a:t>микроанатомии</a:t>
            </a:r>
            <a:r>
              <a:rPr lang="ru-RU" sz="2000" dirty="0"/>
              <a:t> растений и животных был в большей степени связан с развитием </a:t>
            </a:r>
            <a:r>
              <a:rPr lang="ru-RU" sz="2000" dirty="0" err="1"/>
              <a:t>микроскопирования</a:t>
            </a:r>
            <a:r>
              <a:rPr lang="ru-RU" sz="2000" dirty="0"/>
              <a:t> в XIX в. С помощью микроскопов того времени были описаны различные части клеток: </a:t>
            </a:r>
            <a:r>
              <a:rPr lang="ru-RU" sz="2000" b="1" dirty="0"/>
              <a:t>протоплазма и ядро. 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dirty="0" smtClean="0"/>
              <a:t>Чешским </a:t>
            </a:r>
            <a:r>
              <a:rPr lang="ru-RU" sz="2000" dirty="0"/>
              <a:t>физиологом </a:t>
            </a:r>
            <a:r>
              <a:rPr lang="ru-RU" sz="2000" b="1" dirty="0"/>
              <a:t>Яном  </a:t>
            </a:r>
            <a:r>
              <a:rPr lang="ru-RU" sz="2000" b="1" dirty="0" err="1"/>
              <a:t>Пуркиня</a:t>
            </a:r>
            <a:r>
              <a:rPr lang="ru-RU" sz="2000" b="1" dirty="0"/>
              <a:t> (1830)</a:t>
            </a:r>
            <a:r>
              <a:rPr lang="ru-RU" sz="2000" dirty="0"/>
              <a:t> была открыта </a:t>
            </a:r>
            <a:r>
              <a:rPr lang="ru-RU" sz="2000" b="1" dirty="0"/>
              <a:t>протоплазма</a:t>
            </a:r>
            <a:r>
              <a:rPr lang="ru-RU" sz="2000" dirty="0"/>
              <a:t> – содержимое клетки, отграниченное от внешней среды клеточной </a:t>
            </a:r>
            <a:r>
              <a:rPr lang="ru-RU" sz="2000" dirty="0" smtClean="0"/>
              <a:t>стенкой.</a:t>
            </a:r>
            <a:endParaRPr lang="ru-RU" sz="1900" dirty="0"/>
          </a:p>
          <a:p>
            <a:pPr>
              <a:buFontTx/>
              <a:buChar char="-"/>
            </a:pPr>
            <a:r>
              <a:rPr lang="ru-RU" sz="1900" dirty="0" smtClean="0"/>
              <a:t>Ш</a:t>
            </a:r>
            <a:r>
              <a:rPr lang="ru-RU" sz="2000" dirty="0" smtClean="0"/>
              <a:t>отландским </a:t>
            </a:r>
            <a:r>
              <a:rPr lang="ru-RU" sz="2000" dirty="0"/>
              <a:t>ботаником </a:t>
            </a:r>
            <a:r>
              <a:rPr lang="ru-RU" sz="2000" b="1" dirty="0"/>
              <a:t>Робертом Брауном </a:t>
            </a:r>
            <a:r>
              <a:rPr lang="ru-RU" sz="2000" dirty="0"/>
              <a:t>был открыт постоянный компонент клетки </a:t>
            </a:r>
            <a:r>
              <a:rPr lang="ru-RU" sz="2000" dirty="0" smtClean="0"/>
              <a:t>– ядро;</a:t>
            </a:r>
            <a:r>
              <a:rPr lang="ru-RU" sz="1900" dirty="0" smtClean="0"/>
              <a:t> з</a:t>
            </a:r>
            <a:r>
              <a:rPr lang="ru-RU" sz="2000" dirty="0" smtClean="0"/>
              <a:t>аслуга </a:t>
            </a:r>
            <a:r>
              <a:rPr lang="ru-RU" sz="2000" dirty="0" err="1"/>
              <a:t>Р.Брауна</a:t>
            </a:r>
            <a:r>
              <a:rPr lang="ru-RU" sz="2000" dirty="0"/>
              <a:t> (Броуна) заключалась также в том, что он открыл движение пыльцевых зерен (мужских половых клеток растений) в жидкости. Позднее это хаотичное движение пыльцы назвали «броуновским</a:t>
            </a:r>
            <a:r>
              <a:rPr lang="ru-RU" sz="2000" dirty="0" smtClean="0"/>
              <a:t>».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95793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Основные положения (постулаты) клеточной теории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0435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400" b="1" dirty="0" err="1"/>
              <a:t>Т.Шванн</a:t>
            </a:r>
            <a:r>
              <a:rPr lang="ru-RU" sz="2400" b="1" dirty="0"/>
              <a:t>(1838) и </a:t>
            </a:r>
            <a:r>
              <a:rPr lang="ru-RU" sz="2400" b="1" dirty="0" err="1"/>
              <a:t>Шлейден</a:t>
            </a:r>
            <a:r>
              <a:rPr lang="ru-RU" sz="2400" b="1" dirty="0"/>
              <a:t> (1839)</a:t>
            </a:r>
            <a:r>
              <a:rPr lang="ru-RU" sz="2400" dirty="0"/>
              <a:t> – обобщили имеющиеся данные о строении клеток в </a:t>
            </a:r>
            <a:r>
              <a:rPr lang="ru-RU" sz="2400" b="1" dirty="0"/>
              <a:t>Клеточную теорию (1838). </a:t>
            </a:r>
            <a:r>
              <a:rPr lang="ru-RU" sz="2400" b="1" u="sng" dirty="0" smtClean="0"/>
              <a:t>Основные постулаты: </a:t>
            </a:r>
            <a:endParaRPr lang="ru-RU" sz="2400" b="1" u="sng" dirty="0"/>
          </a:p>
          <a:p>
            <a:r>
              <a:rPr lang="ru-RU" sz="2400" dirty="0" smtClean="0"/>
              <a:t>Клетка – элементарная структурно-функциональная единица всего живого;</a:t>
            </a:r>
          </a:p>
          <a:p>
            <a:r>
              <a:rPr lang="ru-RU" sz="2400" dirty="0" smtClean="0"/>
              <a:t>Клетки всех организмов сходны (</a:t>
            </a:r>
            <a:r>
              <a:rPr lang="ru-RU" sz="2400" b="1" dirty="0" err="1" smtClean="0"/>
              <a:t>гомологичны</a:t>
            </a:r>
            <a:r>
              <a:rPr lang="ru-RU" sz="2400" dirty="0" smtClean="0"/>
              <a:t>) по своему строению, основным свойствам – важнейшим проявлениям жизнедеятельности;</a:t>
            </a:r>
          </a:p>
          <a:p>
            <a:r>
              <a:rPr lang="ru-RU" sz="2400" dirty="0" smtClean="0"/>
              <a:t>Каждая новая клетка образуется путем деления исходной (материнской) клетки. </a:t>
            </a:r>
          </a:p>
          <a:p>
            <a:r>
              <a:rPr lang="ru-RU" sz="2400" dirty="0" smtClean="0"/>
              <a:t>Клетки многоклеточных организмов специализированы по выполнению разных функций и формируют ткани;</a:t>
            </a:r>
          </a:p>
          <a:p>
            <a:r>
              <a:rPr lang="ru-RU" sz="2400" dirty="0" smtClean="0"/>
              <a:t>В основе размножения, роста, развития и регенерации организмов лежит деление, рост и дифференцировка клеток;</a:t>
            </a:r>
          </a:p>
          <a:p>
            <a:r>
              <a:rPr lang="ru-RU" sz="2400" dirty="0" smtClean="0"/>
              <a:t>Клетка – открытая система, существующая в тесной взаимосвязи с окружающей средой, через нее постоянно проходит поток веществ, энергии, информации;</a:t>
            </a:r>
          </a:p>
          <a:p>
            <a:r>
              <a:rPr lang="ru-RU" sz="2400" dirty="0" smtClean="0"/>
              <a:t>Клетки многоклеточных организмов </a:t>
            </a:r>
            <a:r>
              <a:rPr lang="ru-RU" sz="2400" b="1" dirty="0" err="1" smtClean="0"/>
              <a:t>тотипотентны</a:t>
            </a:r>
            <a:r>
              <a:rPr lang="ru-RU" sz="2400" dirty="0" smtClean="0"/>
              <a:t>, т.е. обладают генетическими потенциями всех клеток данного организма.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6540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Гипотезы возникновения клеточной организации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6436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/>
              <a:t>1 этап</a:t>
            </a:r>
            <a:r>
              <a:rPr lang="ru-RU" sz="2800" dirty="0" smtClean="0"/>
              <a:t>: </a:t>
            </a:r>
            <a:r>
              <a:rPr lang="ru-RU" sz="2800" dirty="0" err="1" smtClean="0"/>
              <a:t>прокариотические</a:t>
            </a:r>
            <a:r>
              <a:rPr lang="ru-RU" sz="2800" dirty="0" smtClean="0"/>
              <a:t> гетеротрофные анаэробные клетки (3,5 </a:t>
            </a:r>
            <a:r>
              <a:rPr lang="ru-RU" sz="2800" dirty="0" err="1" smtClean="0"/>
              <a:t>млрд</a:t>
            </a:r>
            <a:r>
              <a:rPr lang="ru-RU" sz="2800" dirty="0" smtClean="0"/>
              <a:t> лет);</a:t>
            </a:r>
          </a:p>
          <a:p>
            <a:r>
              <a:rPr lang="ru-RU" sz="2800" b="1" dirty="0" smtClean="0"/>
              <a:t>2 этап</a:t>
            </a:r>
            <a:r>
              <a:rPr lang="ru-RU" sz="2800" dirty="0" smtClean="0"/>
              <a:t>: </a:t>
            </a:r>
            <a:r>
              <a:rPr lang="ru-RU" sz="2800" dirty="0" err="1" smtClean="0"/>
              <a:t>прокариотические</a:t>
            </a:r>
            <a:r>
              <a:rPr lang="ru-RU" sz="2800" dirty="0" smtClean="0"/>
              <a:t> автотрофные анаэробные клетки (3,0 </a:t>
            </a:r>
            <a:r>
              <a:rPr lang="ru-RU" sz="2800" dirty="0" err="1" smtClean="0"/>
              <a:t>млрд</a:t>
            </a:r>
            <a:r>
              <a:rPr lang="ru-RU" sz="2800" dirty="0" smtClean="0"/>
              <a:t> лет);</a:t>
            </a:r>
          </a:p>
          <a:p>
            <a:r>
              <a:rPr lang="ru-RU" sz="2800" b="1" dirty="0"/>
              <a:t>3</a:t>
            </a:r>
            <a:r>
              <a:rPr lang="ru-RU" sz="2800" b="1" dirty="0" smtClean="0"/>
              <a:t> этап: </a:t>
            </a:r>
            <a:r>
              <a:rPr lang="ru-RU" sz="2800" dirty="0" err="1" smtClean="0"/>
              <a:t>прокариотические</a:t>
            </a:r>
            <a:r>
              <a:rPr lang="ru-RU" sz="2800" dirty="0" smtClean="0"/>
              <a:t> автотрофные аэробные клетки (2,0 </a:t>
            </a:r>
            <a:r>
              <a:rPr lang="ru-RU" sz="2800" dirty="0" err="1" smtClean="0"/>
              <a:t>млрд</a:t>
            </a:r>
            <a:r>
              <a:rPr lang="ru-RU" sz="2800" dirty="0" smtClean="0"/>
              <a:t> лет);</a:t>
            </a:r>
          </a:p>
          <a:p>
            <a:r>
              <a:rPr lang="ru-RU" sz="2800" b="1" dirty="0"/>
              <a:t>4</a:t>
            </a:r>
            <a:r>
              <a:rPr lang="ru-RU" sz="2800" b="1" dirty="0" smtClean="0"/>
              <a:t> этап</a:t>
            </a:r>
            <a:r>
              <a:rPr lang="ru-RU" sz="2800" dirty="0" smtClean="0"/>
              <a:t>: </a:t>
            </a:r>
            <a:r>
              <a:rPr lang="ru-RU" sz="2800" dirty="0" err="1" smtClean="0"/>
              <a:t>эукариотические</a:t>
            </a:r>
            <a:r>
              <a:rPr lang="ru-RU" sz="2800" dirty="0" smtClean="0"/>
              <a:t> авто- и гетеротрофные анаэробные клетки (1,5 </a:t>
            </a:r>
            <a:r>
              <a:rPr lang="ru-RU" sz="2800" dirty="0" err="1" smtClean="0"/>
              <a:t>млрд</a:t>
            </a:r>
            <a:r>
              <a:rPr lang="ru-RU" sz="2800" dirty="0" smtClean="0"/>
              <a:t> лет).</a:t>
            </a:r>
          </a:p>
          <a:p>
            <a:pPr algn="ctr">
              <a:buNone/>
            </a:pPr>
            <a:r>
              <a:rPr lang="ru-RU" sz="2400" dirty="0" smtClean="0"/>
              <a:t>          </a:t>
            </a:r>
            <a:r>
              <a:rPr lang="ru-RU" sz="2400" b="1" dirty="0" smtClean="0"/>
              <a:t>Гипотезы возникновения:</a:t>
            </a:r>
          </a:p>
          <a:p>
            <a:pPr marL="514350" indent="-514350" algn="ctr">
              <a:buAutoNum type="arabicPeriod"/>
            </a:pPr>
            <a:r>
              <a:rPr lang="ru-RU" sz="2400" b="1" dirty="0" smtClean="0"/>
              <a:t>Путем симбиоза</a:t>
            </a:r>
            <a:r>
              <a:rPr lang="ru-RU" sz="2400" dirty="0" smtClean="0"/>
              <a:t>: симбионты (анаэробный + аэробный прокариот)</a:t>
            </a:r>
          </a:p>
          <a:p>
            <a:pPr marL="514350" indent="-514350" algn="ctr">
              <a:buAutoNum type="arabicPeriod"/>
            </a:pPr>
            <a:r>
              <a:rPr lang="ru-RU" sz="2400" b="1" dirty="0" err="1" smtClean="0"/>
              <a:t>Инвагинационный</a:t>
            </a:r>
            <a:r>
              <a:rPr lang="ru-RU" sz="2400" b="1" dirty="0" smtClean="0"/>
              <a:t> путь</a:t>
            </a:r>
            <a:r>
              <a:rPr lang="ru-RU" sz="2400" dirty="0" smtClean="0"/>
              <a:t>: исходная клетка – аэробный прокариот, образование структур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062" t="10417" r="24609" b="7638"/>
          <a:stretch>
            <a:fillRect/>
          </a:stretch>
        </p:blipFill>
        <p:spPr bwMode="auto">
          <a:xfrm>
            <a:off x="428596" y="214290"/>
            <a:ext cx="7715304" cy="57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540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Особенности про- и </a:t>
            </a:r>
            <a:r>
              <a:rPr lang="ru-RU" sz="3600" dirty="0" err="1" smtClean="0"/>
              <a:t>эукариотических</a:t>
            </a:r>
            <a:r>
              <a:rPr lang="ru-RU" sz="3600" dirty="0" smtClean="0"/>
              <a:t> клеток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937" t="9722" r="19922" b="6250"/>
          <a:stretch>
            <a:fillRect/>
          </a:stretch>
        </p:blipFill>
        <p:spPr bwMode="auto">
          <a:xfrm>
            <a:off x="571472" y="1071546"/>
            <a:ext cx="794198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64" t="8838" r="19205" b="4349"/>
          <a:stretch>
            <a:fillRect/>
          </a:stretch>
        </p:blipFill>
        <p:spPr bwMode="auto">
          <a:xfrm>
            <a:off x="-107952" y="548680"/>
            <a:ext cx="8609042" cy="53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740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Размерные характеристики биообъектов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5177390"/>
            <a:ext cx="82809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Согласно клеточной теории живой организм - это целостная система, в которой можно выделить ряд уровней организации живой материи: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атомы-молекулы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макромолекулы – органеллы- клетки – ткани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морфофункциональные единицы органов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органы – системы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–организм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49361"/>
            <a:ext cx="6192688" cy="4266428"/>
          </a:xfrm>
        </p:spPr>
      </p:pic>
    </p:spTree>
    <p:extLst>
      <p:ext uri="{BB962C8B-B14F-4D97-AF65-F5344CB8AC3E}">
        <p14:creationId xmlns:p14="http://schemas.microsoft.com/office/powerpoint/2010/main" val="2544174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905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Казахский национальный университет им.аль-Фараби Факультет биологии и биотехнологии Кафедра биоразнообразия и биоресурсов</vt:lpstr>
      <vt:lpstr>Предмет «Биология клетки». История науки. Постулаты Клеточной теории.</vt:lpstr>
      <vt:lpstr>История цитологии</vt:lpstr>
      <vt:lpstr>Основные положения (постулаты) клеточной теории</vt:lpstr>
      <vt:lpstr>Гипотезы возникновения клеточной организации</vt:lpstr>
      <vt:lpstr>Презентация PowerPoint</vt:lpstr>
      <vt:lpstr>Особенности про- и эукариотических клеток</vt:lpstr>
      <vt:lpstr>Презентация PowerPoint</vt:lpstr>
      <vt:lpstr>Размерные характеристики биообъектов</vt:lpstr>
      <vt:lpstr>Размерные характеристики биообъектов </vt:lpstr>
      <vt:lpstr>Методы исследования клеток и тканей</vt:lpstr>
      <vt:lpstr>Современные методы исследования клеток</vt:lpstr>
      <vt:lpstr>Презентация PowerPoint</vt:lpstr>
      <vt:lpstr>Методы электронной микроскопии</vt:lpstr>
      <vt:lpstr>Литература: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им.аль-Фараби Факультет биологии и биотехнологии Кафедра биоразнообразия и биоресурсов</dc:title>
  <dc:creator>tamara_s</dc:creator>
  <cp:lastModifiedBy>Шалахметова Тамара</cp:lastModifiedBy>
  <cp:revision>62</cp:revision>
  <dcterms:created xsi:type="dcterms:W3CDTF">2016-01-21T04:43:56Z</dcterms:created>
  <dcterms:modified xsi:type="dcterms:W3CDTF">2019-01-15T05:57:40Z</dcterms:modified>
</cp:coreProperties>
</file>